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20746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C2410C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C2410C">
                    <a:alpha val="100000"/>
                  </a:srgbClr>
                </a:solidFill>
                <a:latin typeface="Calibri"/>
              </a:rPr>
              <a:t><![CDATA[TRELLOTRACKER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A160F">
                    <a:alpha val="100000"/>
                  </a:srgbClr>
                </a:solidFill>
                <a:latin typeface="Calibri"/>
              </a:rPr>
              <a:t><![CDATA[Trello Dashboards: Reporting, KPIs, and Workload View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665D4F">
                    <a:alpha val="100000"/>
                  </a:srgbClr>
                </a:solidFill>
                <a:latin typeface="Calibri"/>
              </a:rPr>
              <a:t><![CDATA[Anneliese Forsberg, Senior Editor · 17.04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C2410C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C2410C">
                    <a:alpha val="100000"/>
                  </a:srgbClr>
                </a:solidFill>
                <a:latin typeface="Calibri"/>
              </a:rPr>
              <a:t><![CDATA[What Trello Dashboards Show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60F">
                    <a:alpha val="100000"/>
                  </a:srgbClr>
                </a:solidFill>
                <a:latin typeface="Calibri"/>
              </a:rPr>
              <a:t><![CDATA[•  Project progress — cards by list, status, mileston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60F">
                    <a:alpha val="100000"/>
                  </a:srgbClr>
                </a:solidFill>
                <a:latin typeface="Calibri"/>
              </a:rPr>
              <a:t><![CDATA[•  Due work — overdue count, due-this-week, due-next-week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60F">
                    <a:alpha val="100000"/>
                  </a:srgbClr>
                </a:solidFill>
                <a:latin typeface="Calibri"/>
              </a:rPr>
              <a:t><![CDATA[•  Tasks by owner — cards per member; cards per member by status; cards per member by label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60F">
                    <a:alpha val="100000"/>
                  </a:srgbClr>
                </a:solidFill>
                <a:latin typeface="Calibri"/>
              </a:rPr>
              <a:t><![CDATA[•  Tasks by label or custom field — distribution by category, customer, typ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60F">
                    <a:alpha val="100000"/>
                  </a:srgbClr>
                </a:solidFill>
                <a:latin typeface="Calibri"/>
              </a:rPr>
              <a:t><![CDATA[•  Goal, workload, or time data — depends on the custom fields and Power-Ups installed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60F">
                    <a:alpha val="100000"/>
                  </a:srgbClr>
                </a:solidFill>
                <a:latin typeface="Calibri"/>
              </a:rPr>
              <a:t><![CDATA[•  Native dashboards are snapshots. Trends arrive via Power-Up or BI export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C2410C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C2410C">
                    <a:alpha val="100000"/>
                  </a:srgbClr>
                </a:solidFill>
                <a:latin typeface="Calibri"/>
              </a:rPr>
              <a:t><![CDATA[Dashboard Cards and Chart Typ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60F">
                    <a:alpha val="100000"/>
                  </a:srgbClr>
                </a:solidFill>
                <a:latin typeface="Calibri"/>
              </a:rPr>
              <a:t><![CDATA[•  Bar — cards per list, cards per member, cards per label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60F">
                    <a:alpha val="100000"/>
                  </a:srgbClr>
                </a:solidFill>
                <a:latin typeface="Calibri"/>
              </a:rPr>
              <a:t><![CDATA[•  Pie — status distribution, label distribution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60F">
                    <a:alpha val="100000"/>
                  </a:srgbClr>
                </a:solidFill>
                <a:latin typeface="Calibri"/>
              </a:rPr>
              <a:t><![CDATA[•  Number — single headline metric (overdue count, total cards, total time)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60F">
                    <a:alpha val="100000"/>
                  </a:srgbClr>
                </a:solidFill>
                <a:latin typeface="Calibri"/>
              </a:rPr>
              <a:t><![CDATA[•  List — top 10 oldest, top 10 overdue, this week\'s deliverable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60F">
                    <a:alpha val="100000"/>
                  </a:srgbClr>
                </a:solidFill>
                <a:latin typeface="Calibri"/>
              </a:rPr>
              <a:t><![CDATA[•  Time and workload reporting — sums of numeric custom fields (Time tracked, Estimate, Story points)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60F">
                    <a:alpha val="100000"/>
                  </a:srgbClr>
                </a:solidFill>
                <a:latin typeface="Calibri"/>
              </a:rPr>
              <a:t><![CDATA[•  Custom field inputs — verify which custom-field types each widget supports before designing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C2410C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C2410C">
                    <a:alpha val="100000"/>
                  </a:srgbClr>
                </a:solidFill>
                <a:latin typeface="Calibri"/>
              </a:rPr>
              <a:t><![CDATA[KPI, Goal, and Executive Reporting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60F">
                    <a:alpha val="100000"/>
                  </a:srgbClr>
                </a:solidFill>
                <a:latin typeface="Calibri"/>
              </a:rPr>
              <a:t><![CDATA[•  Status summaries — three numbers (on-track / at-risk / overdue), refreshed weekly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60F">
                    <a:alpha val="100000"/>
                  </a:srgbClr>
                </a:solidFill>
                <a:latin typeface="Calibri"/>
              </a:rPr>
              <a:t><![CDATA[•  Goal progress — sum of a "Goal completion %" custom field across goal card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60F">
                    <a:alpha val="100000"/>
                  </a:srgbClr>
                </a:solidFill>
                <a:latin typeface="Calibri"/>
              </a:rPr>
              <a:t><![CDATA[•  Blockers — list widget surfaces blocked cards by owner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60F">
                    <a:alpha val="100000"/>
                  </a:srgbClr>
                </a:solidFill>
                <a:latin typeface="Calibri"/>
              </a:rPr>
              <a:t><![CDATA[•  Reports for clients or leaders — Premium Dashboard exported to PDF or shared as a read-only board link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60F">
                    <a:alpha val="100000"/>
                  </a:srgbClr>
                </a:solidFill>
                <a:latin typeface="Calibri"/>
              </a:rPr>
              <a:t><![CDATA[•  Executives get three numbers, refreshed weekly. Trend lines require BI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C2410C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C2410C">
                    <a:alpha val="100000"/>
                  </a:srgbClr>
                </a:solidFill>
                <a:latin typeface="Calibri"/>
              </a:rPr>
              <a:t><![CDATA[Sharing, Exports, and Scheduled Report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60F">
                    <a:alpha val="100000"/>
                  </a:srgbClr>
                </a:solidFill>
                <a:latin typeface="Calibri"/>
              </a:rPr>
              <a:t><![CDATA[•  Export options — PDF, image, CSV (board export)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60F">
                    <a:alpha val="100000"/>
                  </a:srgbClr>
                </a:solidFill>
                <a:latin typeface="Calibri"/>
              </a:rPr>
              <a:t><![CDATA[•  Permission settings — board membership; Premium adds Workspace-level read access for some view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60F">
                    <a:alpha val="100000"/>
                  </a:srgbClr>
                </a:solidFill>
                <a:latin typeface="Calibri"/>
              </a:rPr>
              <a:t><![CDATA[•  Scheduled reporting — Butler rule that posts a Slack message every Monday with a link to the dashboard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60F">
                    <a:alpha val="100000"/>
                  </a:srgbClr>
                </a:solidFill>
                <a:latin typeface="Calibri"/>
              </a:rPr>
              <a:t><![CDATA[•  Sensitive data — verify board permissions; observers see read-only, members see full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60F">
                    <a:alpha val="100000"/>
                  </a:srgbClr>
                </a:solidFill>
                <a:latin typeface="Calibri"/>
              </a:rPr>
              <a:t><![CDATA[•  A Monday Butler post + a shared dashboard link beats any "scheduled report" feature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C2410C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C2410C">
                    <a:alpha val="100000"/>
                  </a:srgbClr>
                </a:solidFill>
                <a:latin typeface="Calibri"/>
              </a:rPr>
              <a:t><![CDATA[Dashboard Limits and Alternativ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60F">
                    <a:alpha val="100000"/>
                  </a:srgbClr>
                </a:solidFill>
                <a:latin typeface="Calibri"/>
              </a:rPr>
              <a:t><![CDATA[•  When BI tools are better — trend lines, cross-board joins, custom drill-down, formal monthly KPI reporting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60F">
                    <a:alpha val="100000"/>
                  </a:srgbClr>
                </a:solidFill>
                <a:latin typeface="Calibri"/>
              </a:rPr>
              <a:t><![CDATA[•  Data gaps — private boards are not visible; archived cards may or may not be counted depending on widget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60F">
                    <a:alpha val="100000"/>
                  </a:srgbClr>
                </a:solidFill>
                <a:latin typeface="Calibri"/>
              </a:rPr>
              <a:t><![CDATA[•  Power-Up reporting — Blue Cat Reports, Screenful, Corrello bridge the depth gap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60F">
                    <a:alpha val="100000"/>
                  </a:srgbClr>
                </a:solidFill>
                <a:latin typeface="Calibri"/>
              </a:rPr>
              <a:t><![CDATA[•  Reporting complaints to check — read recent G2/Capterra reviews; many complaints are solved by Power-Up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60F">
                    <a:alpha val="100000"/>
                  </a:srgbClr>
                </a:solidFill>
                <a:latin typeface="Calibri"/>
              </a:rPr>
              <a:t><![CDATA[•  Trello Dashboard is a weekly-review surface. BI tools answer month-on-month trend questions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C2410C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A160F">
                    <a:alpha val="100000"/>
                  </a:srgbClr>
                </a:solidFill>
                <a:latin typeface="Calibri"/>
              </a:rPr>
              <a:t><![CDATA[Full article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C2410C">
                    <a:alpha val="100000"/>
                  </a:srgbClr>
                </a:solidFill>
                <a:latin typeface="Calibri"/>
              </a:rPr>
              <a:t><![CDATA[https://trtracker.net/trello-dashboard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665D4F">
                    <a:alpha val="100000"/>
                  </a:srgbClr>
                </a:solidFill>
                <a:latin typeface="Calibri"/>
              </a:rPr>
              <a:t><![CDATA[TrelloTracker is independent editorial coverage of Trello. When a partner program is configured, outbound links may earn the publisher a commission; the coverage is written before any partner relationship is in place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">
  <a:themeElements>
    <a:clrScheme name="Theme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Anneliese Forsberg, Senior Editor</dc:creator>
  <cp:lastModifiedBy>Unknown Creator</cp:lastModifiedBy>
  <dcterms:created xsi:type="dcterms:W3CDTF">2026-06-11T15:19:49Z</dcterms:created>
  <dcterms:modified xsi:type="dcterms:W3CDTF">2026-06-11T15:19:49Z</dcterms:modified>
  <dc:title>Trello Dashboards: Reporting, KPIs, and Workload Views</dc:title>
  <dc:description>Explore Trello dashboards for project progress, KPIs, goals, workload, time tracking, sharing, exports, and reporting limits.</dc:description>
  <dc:subject>Trello Dashboards: Reporting, KPIs, and Workload Views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